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0" r:id="rId3"/>
    <p:sldId id="257" r:id="rId4"/>
    <p:sldId id="259" r:id="rId5"/>
    <p:sldId id="277" r:id="rId6"/>
    <p:sldId id="269" r:id="rId7"/>
    <p:sldId id="271" r:id="rId8"/>
    <p:sldId id="278" r:id="rId9"/>
    <p:sldId id="272" r:id="rId10"/>
    <p:sldId id="27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rry Ruff" initials="JR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88" autoAdjust="0"/>
    <p:restoredTop sz="85458" autoAdjust="0"/>
  </p:normalViewPr>
  <p:slideViewPr>
    <p:cSldViewPr>
      <p:cViewPr varScale="1">
        <p:scale>
          <a:sx n="98" d="100"/>
          <a:sy n="98" d="100"/>
        </p:scale>
        <p:origin x="160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14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28F2B-10A1-42D5-914E-F298A7E39417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DC229-7167-44B8-9A48-0708C090EF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057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269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2018 www.TheGloryStory.com; © BibleArtLibrary / iStock.</a:t>
            </a:r>
            <a:r>
              <a:rPr lang="en-US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</a:t>
            </a:r>
            <a:r>
              <a:rPr lang="en-US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In addition, Jesus is from the lineage of King David. You may wish to remind the students that King David’s sinfulness does not preclude him from being a “type” or “preview” of Jesus.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528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© Saint Mary’s Press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667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ADDVIS / Shutterstock.com</a:t>
            </a:r>
            <a:r>
              <a:rPr lang="en-US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en-US" dirty="0"/>
            </a:b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If needed, clarify for the students that the New Testament builds on, but does not replace, the Old Testament.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3269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DUSAN ZIDAR / Shutterstock.com</a:t>
            </a:r>
            <a:r>
              <a:rPr lang="en-US" dirty="0"/>
              <a:t> </a:t>
            </a:r>
          </a:p>
          <a:p>
            <a:endParaRPr lang="en-US" sz="120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The idea that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Christ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 title for Jesus and not his last name (Mary and Joseph were not known as Mr. and Mrs. Christ) may be new for the students. Clarify this, as needed.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 wish, you can help the students make other connections with the language and symbolism of anointing with oil, including its use in the sacramental life of the Church.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451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Mega Pixel / Shutterstock.com</a:t>
            </a:r>
            <a:r>
              <a:rPr lang="en-US" dirty="0"/>
              <a:t> 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1520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Bakhur Nick / Shutterstock.com</a:t>
            </a:r>
            <a:r>
              <a:rPr lang="en-US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en-US" dirty="0"/>
            </a:b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If you wish, discuss the ways the Church makes use of these prophecies in liturgy. For example, the birth/family tree prophecies are proclaimed during the Advent and Christmas seasons, and the Suffering Servant passages are proclaimed during Holy Week.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601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Francois Arseneault / Shutterstock.com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5266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BibleArtLibrary / iStock.com</a:t>
            </a:r>
            <a:r>
              <a:rPr lang="en-US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en-US" dirty="0"/>
            </a:b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Because Matthew’s Gospel was written for Jewish Christians, it makes sense that Matthew would make a special effort to portray Jesus as a kind of “New Moses.” His audience would have been steeped in the Torah and would have immediately recognized the parallels and connections between Moses and Jesus.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0644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2018 www.TheGloryStory.com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602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81200"/>
            <a:ext cx="9144000" cy="1470025"/>
          </a:xfrm>
        </p:spPr>
        <p:txBody>
          <a:bodyPr>
            <a:normAutofit/>
          </a:bodyPr>
          <a:lstStyle>
            <a:lvl1pPr algn="ctr">
              <a:defRPr sz="4400" b="1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>
                      <a:lumMod val="85000"/>
                    </a:scheme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8229600" cy="533400"/>
          </a:xfrm>
        </p:spPr>
        <p:txBody>
          <a:bodyPr>
            <a:norm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752600"/>
            <a:ext cx="6477000" cy="4373563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143000"/>
            <a:ext cx="8229600" cy="914400"/>
          </a:xfrm>
        </p:spPr>
        <p:txBody>
          <a:bodyPr>
            <a:normAutofit/>
          </a:bodyPr>
          <a:lstStyle>
            <a:lvl1pPr algn="l">
              <a:defRPr sz="2800" b="1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2 line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09800"/>
            <a:ext cx="6477000" cy="3916363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 line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8229600" cy="533400"/>
          </a:xfrm>
        </p:spPr>
        <p:txBody>
          <a:bodyPr>
            <a:norm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09800"/>
            <a:ext cx="6400800" cy="3916363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676400" y="1600200"/>
            <a:ext cx="6477000" cy="533400"/>
          </a:xfrm>
        </p:spPr>
        <p:txBody>
          <a:bodyPr>
            <a:normAutofit/>
          </a:bodyPr>
          <a:lstStyle>
            <a:lvl1pPr>
              <a:buNone/>
              <a:defRPr sz="28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2nd line emphasis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no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914400" y="1143000"/>
            <a:ext cx="7696200" cy="609600"/>
          </a:xfrm>
        </p:spPr>
        <p:txBody>
          <a:bodyPr/>
          <a:lstStyle>
            <a:lvl1pPr>
              <a:buNone/>
              <a:defRPr sz="28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/narrow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914400" y="1143000"/>
            <a:ext cx="7315200" cy="609600"/>
          </a:xfrm>
        </p:spPr>
        <p:txBody>
          <a:bodyPr>
            <a:normAutofit/>
          </a:bodyPr>
          <a:lstStyle>
            <a:lvl1pPr>
              <a:buNone/>
              <a:defRPr sz="28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8229600" cy="533400"/>
          </a:xfrm>
        </p:spPr>
        <p:txBody>
          <a:bodyPr>
            <a:norm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914400" y="2514600"/>
            <a:ext cx="7315200" cy="1524000"/>
          </a:xfrm>
        </p:spPr>
        <p:txBody>
          <a:bodyPr/>
          <a:lstStyle>
            <a:lvl1pPr algn="ctr">
              <a:buNone/>
              <a:defRPr sz="2800">
                <a:solidFill>
                  <a:schemeClr val="accent5">
                    <a:lumMod val="75000"/>
                  </a:schemeClr>
                </a:solidFill>
              </a:defRPr>
            </a:lvl1pPr>
            <a:lvl2pPr algn="ctr">
              <a:defRPr sz="2400" i="1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590800" y="4267200"/>
            <a:ext cx="5029200" cy="1447800"/>
          </a:xfrm>
        </p:spPr>
        <p:txBody>
          <a:bodyPr>
            <a:normAutofit/>
          </a:bodyPr>
          <a:lstStyle>
            <a:lvl1pPr marL="457200" indent="-457200">
              <a:buAutoNum type="arabicPeriod"/>
              <a:defRPr sz="2400"/>
            </a:lvl1pPr>
            <a:lvl2pPr>
              <a:defRPr sz="24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7772400" cy="57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B1BD0-533A-4E07-BF9C-432137E14983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4F940-28E1-4EAC-8D73-5D6BC0F5BD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72" r:id="rId4"/>
    <p:sldLayoutId id="2147483651" r:id="rId5"/>
    <p:sldLayoutId id="2147483674" r:id="rId6"/>
    <p:sldLayoutId id="2147483652" r:id="rId7"/>
    <p:sldLayoutId id="2147483655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11375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/>
              <a:t>The Messianic </a:t>
            </a:r>
            <a:br>
              <a:rPr lang="en-US" dirty="0"/>
            </a:br>
            <a:r>
              <a:rPr lang="en-US" dirty="0"/>
              <a:t>Prophecies</a:t>
            </a: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0" y="3810000"/>
            <a:ext cx="9144000" cy="990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i="1" dirty="0"/>
              <a:t>Revelation and the Old Testament</a:t>
            </a:r>
          </a:p>
          <a:p>
            <a:pPr marL="0" indent="0" algn="ctr">
              <a:buNone/>
            </a:pPr>
            <a:r>
              <a:rPr lang="en-US" dirty="0"/>
              <a:t>Unit 3, Chapter 11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E57A3CF8-45B2-6843-85BB-68EEC4A57A10}"/>
              </a:ext>
            </a:extLst>
          </p:cNvPr>
          <p:cNvSpPr>
            <a:spLocks noGrp="1"/>
          </p:cNvSpPr>
          <p:nvPr/>
        </p:nvSpPr>
        <p:spPr>
          <a:xfrm>
            <a:off x="0" y="5562600"/>
            <a:ext cx="9144000" cy="12311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kern="120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Document #: TX006110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2695" y="1621747"/>
            <a:ext cx="4377645" cy="1752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/>
              <a:t>Parallels with King David:</a:t>
            </a:r>
            <a:endParaRPr lang="en-US" dirty="0"/>
          </a:p>
          <a:p>
            <a:pPr lvl="0"/>
            <a:r>
              <a:rPr lang="en-US" dirty="0"/>
              <a:t>As a boy, David is a shepherd. Jesus is</a:t>
            </a:r>
            <a:br>
              <a:rPr lang="en-US" dirty="0"/>
            </a:br>
            <a:r>
              <a:rPr lang="en-US" dirty="0"/>
              <a:t>the “good shepherd.”</a:t>
            </a:r>
          </a:p>
          <a:p>
            <a:pPr lvl="0"/>
            <a:r>
              <a:rPr lang="en-US" dirty="0"/>
              <a:t>David and Jesus both </a:t>
            </a:r>
            <a:br>
              <a:rPr lang="en-US" dirty="0"/>
            </a:br>
            <a:r>
              <a:rPr lang="en-US" dirty="0"/>
              <a:t>trust God.</a:t>
            </a:r>
          </a:p>
          <a:p>
            <a:pPr lvl="0"/>
            <a:r>
              <a:rPr lang="en-US" dirty="0"/>
              <a:t>David rules the kingdom </a:t>
            </a:r>
            <a:br>
              <a:rPr lang="en-US" dirty="0"/>
            </a:br>
            <a:r>
              <a:rPr lang="en-US" dirty="0"/>
              <a:t>of Israel. Jesus’ Kingdom </a:t>
            </a:r>
            <a:br>
              <a:rPr lang="en-US" dirty="0"/>
            </a:br>
            <a:r>
              <a:rPr lang="en-US" dirty="0"/>
              <a:t>is not of this world.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581121-9E3B-2240-A11B-7283592556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621747"/>
            <a:ext cx="2934700" cy="22040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E6684D1-1D66-524E-AE87-071B87A1450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3962400"/>
            <a:ext cx="2934700" cy="214722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AA0899C-13EF-479F-A9F4-6080EE2DB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397"/>
            <a:ext cx="8229600" cy="533400"/>
          </a:xfrm>
        </p:spPr>
        <p:txBody>
          <a:bodyPr>
            <a:noAutofit/>
          </a:bodyPr>
          <a:lstStyle/>
          <a:p>
            <a:r>
              <a:rPr lang="en-US" sz="2000" dirty="0"/>
              <a:t>Three Old Testament “Previews” of Jesus </a:t>
            </a:r>
            <a:r>
              <a:rPr lang="en-US" sz="1800" i="1" dirty="0"/>
              <a:t>(continued)</a:t>
            </a:r>
            <a:r>
              <a:rPr lang="en-US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06258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843127-B697-45B7-BF2D-3DB591E7DA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6" t="2278" r="4108" b="2012"/>
          <a:stretch/>
        </p:blipFill>
        <p:spPr>
          <a:xfrm>
            <a:off x="1910080" y="2484120"/>
            <a:ext cx="5323840" cy="3992880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12FBB40D-16FE-42D8-BA98-6E9B559EE317}"/>
              </a:ext>
            </a:extLst>
          </p:cNvPr>
          <p:cNvSpPr txBox="1">
            <a:spLocks/>
          </p:cNvSpPr>
          <p:nvPr/>
        </p:nvSpPr>
        <p:spPr>
          <a:xfrm>
            <a:off x="1469092" y="1447800"/>
            <a:ext cx="6400800" cy="9906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3000" dirty="0"/>
              <a:t>How does the Old Testament </a:t>
            </a:r>
            <a:br>
              <a:rPr lang="en-US" sz="3000" dirty="0"/>
            </a:br>
            <a:r>
              <a:rPr lang="en-US" sz="3000" dirty="0"/>
              <a:t>prepare us for Jesus?  </a:t>
            </a:r>
            <a:br>
              <a:rPr lang="en-US" sz="3200" b="0" dirty="0"/>
            </a:br>
            <a:br>
              <a:rPr lang="en-US" sz="3200" dirty="0"/>
            </a:br>
            <a:endParaRPr lang="en-US" sz="3200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E900B1A4-1BB6-4278-B857-0B2AF55D0796}"/>
              </a:ext>
            </a:extLst>
          </p:cNvPr>
          <p:cNvSpPr txBox="1">
            <a:spLocks/>
          </p:cNvSpPr>
          <p:nvPr/>
        </p:nvSpPr>
        <p:spPr>
          <a:xfrm>
            <a:off x="609600" y="891539"/>
            <a:ext cx="8077200" cy="6858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2400" dirty="0"/>
              <a:t>Chapter Focus Question:</a:t>
            </a:r>
          </a:p>
        </p:txBody>
      </p:sp>
    </p:spTree>
    <p:extLst>
      <p:ext uri="{BB962C8B-B14F-4D97-AF65-F5344CB8AC3E}">
        <p14:creationId xmlns:p14="http://schemas.microsoft.com/office/powerpoint/2010/main" val="991974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0A606E7-75B6-164A-994A-47F859CAFB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371600"/>
            <a:ext cx="6515100" cy="41148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The Old Testament and the New Testament are woven together.</a:t>
            </a:r>
          </a:p>
          <a:p>
            <a:pPr lvl="0"/>
            <a:r>
              <a:rPr lang="en-US" b="1" dirty="0"/>
              <a:t>Typology:</a:t>
            </a:r>
            <a:r>
              <a:rPr lang="en-US" dirty="0"/>
              <a:t> The study of </a:t>
            </a:r>
            <a:br>
              <a:rPr lang="en-US" dirty="0"/>
            </a:br>
            <a:r>
              <a:rPr lang="en-US" dirty="0"/>
              <a:t>how God’s work in the </a:t>
            </a:r>
            <a:br>
              <a:rPr lang="en-US" dirty="0"/>
            </a:br>
            <a:r>
              <a:rPr lang="en-US" dirty="0"/>
              <a:t>Old Testament points to </a:t>
            </a:r>
            <a:br>
              <a:rPr lang="en-US" dirty="0"/>
            </a:br>
            <a:r>
              <a:rPr lang="en-US" dirty="0"/>
              <a:t>what he later accomplished </a:t>
            </a:r>
            <a:br>
              <a:rPr lang="en-US" dirty="0"/>
            </a:br>
            <a:r>
              <a:rPr lang="en-US" dirty="0"/>
              <a:t>through Jesus Christ in </a:t>
            </a:r>
            <a:br>
              <a:rPr lang="en-US" dirty="0"/>
            </a:br>
            <a:r>
              <a:rPr lang="en-US" dirty="0"/>
              <a:t>the New Testament.</a:t>
            </a:r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240F12-8606-4D46-882E-F2E62F91B4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362200"/>
            <a:ext cx="3657598" cy="274319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458200" cy="762000"/>
          </a:xfrm>
        </p:spPr>
        <p:txBody>
          <a:bodyPr>
            <a:normAutofit/>
          </a:bodyPr>
          <a:lstStyle/>
          <a:p>
            <a:r>
              <a:rPr lang="en-US" sz="3200" dirty="0"/>
              <a:t>Messiah = Christ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8FBE786-EBF0-D641-AEFD-2DD80793DA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6818"/>
            <a:ext cx="8305800" cy="323850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i="1" dirty="0"/>
              <a:t>Messiah:</a:t>
            </a:r>
            <a:r>
              <a:rPr lang="en-US" b="1" dirty="0"/>
              <a:t> </a:t>
            </a:r>
            <a:r>
              <a:rPr lang="en-US" dirty="0"/>
              <a:t>a Hebrew word meaning “anointed one” </a:t>
            </a:r>
          </a:p>
          <a:p>
            <a:pPr marL="0" lvl="0" indent="0">
              <a:buNone/>
            </a:pPr>
            <a:br>
              <a:rPr lang="en-US" b="1" i="1" u="sng" dirty="0"/>
            </a:br>
            <a:r>
              <a:rPr lang="en-US" b="1" i="1" dirty="0"/>
              <a:t>Christos:</a:t>
            </a:r>
            <a:r>
              <a:rPr lang="en-US" b="1" dirty="0"/>
              <a:t> </a:t>
            </a:r>
            <a:r>
              <a:rPr lang="en-US" dirty="0"/>
              <a:t>a Greek word meaning “anointed one”; </a:t>
            </a:r>
            <a:br>
              <a:rPr lang="en-US" dirty="0"/>
            </a:br>
            <a:r>
              <a:rPr lang="en-US" dirty="0"/>
              <a:t>where we get Jesus’ title </a:t>
            </a:r>
            <a:r>
              <a:rPr lang="en-US" i="1" dirty="0"/>
              <a:t>Christ</a:t>
            </a:r>
            <a:r>
              <a:rPr lang="en-US" dirty="0"/>
              <a:t> from</a:t>
            </a:r>
          </a:p>
          <a:p>
            <a:pPr marL="0" lv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611E01-5534-AC45-A811-83A6156841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3311187"/>
            <a:ext cx="4267200" cy="2844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9EC3FAA-45BB-D942-BCB6-D83E043930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703" y="1516062"/>
            <a:ext cx="4963297" cy="38258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71550"/>
            <a:ext cx="8458200" cy="762000"/>
          </a:xfrm>
        </p:spPr>
        <p:txBody>
          <a:bodyPr>
            <a:normAutofit/>
          </a:bodyPr>
          <a:lstStyle/>
          <a:p>
            <a:r>
              <a:rPr lang="en-US" sz="3200" dirty="0"/>
              <a:t>Messianic Prophecies 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8FBE786-EBF0-D641-AEFD-2DD80793DA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809750"/>
            <a:ext cx="3657600" cy="32385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Old Testament prophecies that</a:t>
            </a:r>
            <a:br>
              <a:rPr lang="en-US" dirty="0"/>
            </a:br>
            <a:r>
              <a:rPr lang="en-US" dirty="0"/>
              <a:t>point to the coming </a:t>
            </a:r>
            <a:br>
              <a:rPr lang="en-US" dirty="0"/>
            </a:br>
            <a:r>
              <a:rPr lang="en-US" dirty="0"/>
              <a:t>of Jesus</a:t>
            </a:r>
          </a:p>
          <a:p>
            <a:pPr lvl="0"/>
            <a:r>
              <a:rPr lang="en-US" dirty="0"/>
              <a:t>like a “job description” for the ideal Messiah</a:t>
            </a:r>
          </a:p>
          <a:p>
            <a:pPr marL="0" lv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527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137" y="900311"/>
            <a:ext cx="8229600" cy="533400"/>
          </a:xfrm>
        </p:spPr>
        <p:txBody>
          <a:bodyPr>
            <a:noAutofit/>
          </a:bodyPr>
          <a:lstStyle/>
          <a:p>
            <a:r>
              <a:rPr lang="en-US" sz="3200" dirty="0"/>
              <a:t>Messianic Prophecies: Two Examples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E76A40E-AB85-034A-B0D5-047B2237C82F}"/>
              </a:ext>
            </a:extLst>
          </p:cNvPr>
          <p:cNvSpPr txBox="1">
            <a:spLocks/>
          </p:cNvSpPr>
          <p:nvPr/>
        </p:nvSpPr>
        <p:spPr>
          <a:xfrm>
            <a:off x="685800" y="1600200"/>
            <a:ext cx="4621026" cy="42097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/>
              <a:t>prophecies related to the birth and family tree of the Messiah (found in Micah, Jeremiah, First Isaiah, and others)</a:t>
            </a:r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n-US" dirty="0"/>
              <a:t>the Suffering Servant</a:t>
            </a:r>
            <a:br>
              <a:rPr lang="en-US" dirty="0"/>
            </a:br>
            <a:r>
              <a:rPr lang="en-US" dirty="0"/>
              <a:t>(found in Second Isaiah)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431361F-1E02-0C4B-A5FA-F8B0ABB1E6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600200"/>
            <a:ext cx="2749550" cy="420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123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137" y="838200"/>
            <a:ext cx="8229600" cy="533400"/>
          </a:xfrm>
        </p:spPr>
        <p:txBody>
          <a:bodyPr>
            <a:noAutofit/>
          </a:bodyPr>
          <a:lstStyle/>
          <a:p>
            <a:r>
              <a:rPr lang="en-US" sz="3000" dirty="0"/>
              <a:t>Messianic Themes in the Wisdom Literature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7696200" cy="4209731"/>
          </a:xfrm>
        </p:spPr>
        <p:txBody>
          <a:bodyPr>
            <a:normAutofit/>
          </a:bodyPr>
          <a:lstStyle/>
          <a:p>
            <a:r>
              <a:rPr lang="en-US" dirty="0"/>
              <a:t>Psalms: A king who will first be rejected, and then glorified (Psalm 118: The rejected stone becomes the cornerstone.)</a:t>
            </a:r>
          </a:p>
          <a:p>
            <a:r>
              <a:rPr lang="en-US" dirty="0"/>
              <a:t>Wisdom: Evildoers plot the death of a “son of God.”</a:t>
            </a:r>
          </a:p>
          <a:p>
            <a:pPr lvl="0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E8B15B-3C40-5F4B-AE77-8B30C80BEF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3276600"/>
            <a:ext cx="4629509" cy="30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978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2955"/>
            <a:ext cx="8229600" cy="533400"/>
          </a:xfrm>
        </p:spPr>
        <p:txBody>
          <a:bodyPr>
            <a:noAutofit/>
          </a:bodyPr>
          <a:lstStyle/>
          <a:p>
            <a:r>
              <a:rPr lang="en-US" sz="3200" dirty="0"/>
              <a:t>Three Old Testament “Previews” of Jesus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95793"/>
            <a:ext cx="4406013" cy="42097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Parallels with Moses:</a:t>
            </a:r>
            <a:r>
              <a:rPr lang="en-US" dirty="0"/>
              <a:t>  </a:t>
            </a:r>
            <a:br>
              <a:rPr lang="en-US" dirty="0"/>
            </a:br>
            <a:r>
              <a:rPr lang="en-US" dirty="0"/>
              <a:t>Most evident in the Gospel </a:t>
            </a:r>
            <a:br>
              <a:rPr lang="en-US" dirty="0"/>
            </a:br>
            <a:r>
              <a:rPr lang="en-US" dirty="0"/>
              <a:t>of Matthew </a:t>
            </a:r>
          </a:p>
          <a:p>
            <a:pPr lvl="0"/>
            <a:r>
              <a:rPr lang="en-US" dirty="0"/>
              <a:t>parallels in their birth and infancy stories</a:t>
            </a:r>
          </a:p>
          <a:p>
            <a:pPr lvl="0"/>
            <a:r>
              <a:rPr lang="en-US" dirty="0"/>
              <a:t>Jesus as a new lawgiver and guide, like Moses</a:t>
            </a:r>
          </a:p>
          <a:p>
            <a:pPr lvl="0"/>
            <a:r>
              <a:rPr lang="en-US" dirty="0"/>
              <a:t>Moses frees from slavery, Jesus frees from sin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B1FE1B-4D06-5049-9D2E-EDC112DF37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335" y="1846260"/>
            <a:ext cx="2892058" cy="21161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25E12C4-2D11-E74D-AC70-0AAE52B7620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888" y="4127670"/>
            <a:ext cx="2878570" cy="212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062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533400"/>
          </a:xfrm>
        </p:spPr>
        <p:txBody>
          <a:bodyPr>
            <a:noAutofit/>
          </a:bodyPr>
          <a:lstStyle/>
          <a:p>
            <a:r>
              <a:rPr lang="en-US" sz="2000" dirty="0"/>
              <a:t>Three Old Testament “Previews” of Jesus </a:t>
            </a:r>
            <a:r>
              <a:rPr lang="en-US" sz="1800" i="1" dirty="0"/>
              <a:t>(continued)</a:t>
            </a:r>
            <a:r>
              <a:rPr lang="en-US" sz="18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0155" y="1447800"/>
            <a:ext cx="8187645" cy="1752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/>
              <a:t>Parallels with Joshua:</a:t>
            </a:r>
            <a:r>
              <a:rPr lang="en-US" dirty="0"/>
              <a:t> Even their names are the same!</a:t>
            </a:r>
          </a:p>
          <a:p>
            <a:pPr lvl="0"/>
            <a:r>
              <a:rPr lang="en-US" dirty="0"/>
              <a:t>Yeshua (Hebrew) = Joshua = Jesus (Greek)  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5DF1A6-92A6-BF4A-8A2A-AC256162BE2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037" y="2590800"/>
            <a:ext cx="3551168" cy="2667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313AE08-9439-974C-B12F-A89A11B38CBD}"/>
              </a:ext>
            </a:extLst>
          </p:cNvPr>
          <p:cNvSpPr txBox="1">
            <a:spLocks/>
          </p:cNvSpPr>
          <p:nvPr/>
        </p:nvSpPr>
        <p:spPr>
          <a:xfrm>
            <a:off x="860390" y="2362200"/>
            <a:ext cx="4525440" cy="373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/>
              <a:t>Both are “filled with </a:t>
            </a:r>
            <a:br>
              <a:rPr lang="en-US" dirty="0"/>
            </a:br>
            <a:r>
              <a:rPr lang="en-US" dirty="0"/>
              <a:t>the spirit.”</a:t>
            </a:r>
          </a:p>
          <a:p>
            <a:pPr lvl="0"/>
            <a:r>
              <a:rPr lang="en-US" dirty="0"/>
              <a:t>Joshua leads the Twelve Tribes. Jesus leads the Twelve Apostles.</a:t>
            </a:r>
          </a:p>
          <a:p>
            <a:pPr lvl="0"/>
            <a:r>
              <a:rPr lang="en-US" dirty="0"/>
              <a:t>Joshua leads the people to the Promised Land. Jesus leads us to Heaven.</a:t>
            </a:r>
          </a:p>
          <a:p>
            <a:pPr marL="0" indent="0">
              <a:buFont typeface="Arial" pitchFamily="34" charset="0"/>
              <a:buNone/>
            </a:pP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088270"/>
      </p:ext>
    </p:extLst>
  </p:cSld>
  <p:clrMapOvr>
    <a:masterClrMapping/>
  </p:clrMapOvr>
</p:sld>
</file>

<file path=ppt/theme/theme1.xml><?xml version="1.0" encoding="utf-8"?>
<a:theme xmlns:a="http://schemas.openxmlformats.org/drawingml/2006/main" name="LIC 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>
          <a:defRPr sz="800" dirty="0">
            <a:solidFill>
              <a:schemeClr val="bg1">
                <a:lumMod val="65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LIC Presentation template</Template>
  <TotalTime>896</TotalTime>
  <Words>406</Words>
  <Application>Microsoft Office PowerPoint</Application>
  <PresentationFormat>On-screen Show (4:3)</PresentationFormat>
  <Paragraphs>69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LIC Presentation template</vt:lpstr>
      <vt:lpstr>The Messianic  Prophecies</vt:lpstr>
      <vt:lpstr>PowerPoint Presentation</vt:lpstr>
      <vt:lpstr>PowerPoint Presentation</vt:lpstr>
      <vt:lpstr>Messiah = Christ</vt:lpstr>
      <vt:lpstr>Messianic Prophecies </vt:lpstr>
      <vt:lpstr>Messianic Prophecies: Two Examples</vt:lpstr>
      <vt:lpstr>Messianic Themes in the Wisdom Literature </vt:lpstr>
      <vt:lpstr>Three Old Testament “Previews” of Jesus</vt:lpstr>
      <vt:lpstr>Three Old Testament “Previews” of Jesus (continued) </vt:lpstr>
      <vt:lpstr>Three Old Testament “Previews” of Jesus (continued)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bmartinka</dc:creator>
  <cp:lastModifiedBy>Brooke Saron</cp:lastModifiedBy>
  <cp:revision>99</cp:revision>
  <dcterms:created xsi:type="dcterms:W3CDTF">2011-01-10T17:35:40Z</dcterms:created>
  <dcterms:modified xsi:type="dcterms:W3CDTF">2019-02-15T15:27:19Z</dcterms:modified>
</cp:coreProperties>
</file>